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30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66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125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51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0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98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05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6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878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5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7FEA8-79AB-4881-B58D-92BA8CB940C4}" type="datetimeFigureOut">
              <a:rPr lang="en-GB" smtClean="0"/>
              <a:t>06/10/2014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B2949-87E7-404F-ACC3-CEFA854B13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1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5069" y="1413269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/>
              <a:t>OoS</a:t>
            </a:r>
            <a:r>
              <a:rPr lang="en-GB" b="1" dirty="0"/>
              <a:t> observations </a:t>
            </a:r>
            <a:r>
              <a:rPr lang="en-GB" b="1" dirty="0" smtClean="0"/>
              <a:t>will </a:t>
            </a:r>
            <a:r>
              <a:rPr lang="en-GB" b="1" dirty="0"/>
              <a:t>be supported for up to 6 days (144 hours) per year</a:t>
            </a:r>
            <a:r>
              <a:rPr lang="en-GB" b="1" dirty="0" smtClean="0"/>
              <a:t>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95069" y="210773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</a:t>
            </a:r>
            <a:r>
              <a:rPr lang="en-GB" b="1" dirty="0" err="1"/>
              <a:t>EVN</a:t>
            </a:r>
            <a:r>
              <a:rPr lang="en-GB" b="1" dirty="0"/>
              <a:t> Scheduler </a:t>
            </a:r>
            <a:r>
              <a:rPr lang="en-GB" b="1" dirty="0" smtClean="0"/>
              <a:t>will </a:t>
            </a:r>
            <a:r>
              <a:rPr lang="en-GB" b="1" dirty="0"/>
              <a:t>ensure that 2 days of observing are removed from each regular </a:t>
            </a:r>
            <a:r>
              <a:rPr lang="en-GB" b="1" dirty="0" smtClean="0"/>
              <a:t>session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104093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/>
              <a:t>OoS</a:t>
            </a:r>
            <a:r>
              <a:rPr lang="en-GB" b="1" dirty="0"/>
              <a:t> observations </a:t>
            </a:r>
            <a:r>
              <a:rPr lang="en-GB" b="1" dirty="0" smtClean="0"/>
              <a:t>will </a:t>
            </a:r>
            <a:r>
              <a:rPr lang="en-GB" b="1" dirty="0"/>
              <a:t>be open to all proposals from the 1</a:t>
            </a:r>
            <a:r>
              <a:rPr lang="en-GB" b="1" baseline="30000" dirty="0"/>
              <a:t>st</a:t>
            </a:r>
            <a:r>
              <a:rPr lang="en-GB" b="1" dirty="0"/>
              <a:t> June 2014 deadline, with clear instructions to PIs provided in the Call for Proposals</a:t>
            </a:r>
            <a:r>
              <a:rPr lang="en-GB" b="1" dirty="0" smtClean="0"/>
              <a:t>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8637" y="400506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/>
              <a:t>OoS</a:t>
            </a:r>
            <a:r>
              <a:rPr lang="en-GB" b="1" dirty="0"/>
              <a:t> proposals will have to demonstrate a clear scientific or technical justification for out-of-session time to the </a:t>
            </a:r>
            <a:r>
              <a:rPr lang="en-GB" b="1" dirty="0" err="1"/>
              <a:t>EVN</a:t>
            </a:r>
            <a:r>
              <a:rPr lang="en-GB" b="1" dirty="0"/>
              <a:t>-PC in order to be approved, but otherwise follow the same proposal submission, review and grading process as regular </a:t>
            </a:r>
            <a:r>
              <a:rPr lang="en-GB" b="1" dirty="0" err="1"/>
              <a:t>EVN</a:t>
            </a:r>
            <a:r>
              <a:rPr lang="en-GB" b="1" dirty="0"/>
              <a:t> proposals</a:t>
            </a:r>
            <a:r>
              <a:rPr lang="en-GB" b="1" dirty="0" smtClean="0"/>
              <a:t>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21379" y="537321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/>
              <a:t>OoS</a:t>
            </a:r>
            <a:r>
              <a:rPr lang="en-GB" b="1" dirty="0"/>
              <a:t> proposals </a:t>
            </a:r>
            <a:r>
              <a:rPr lang="en-GB" b="1" dirty="0" smtClean="0"/>
              <a:t>will </a:t>
            </a:r>
            <a:r>
              <a:rPr lang="en-GB" b="1" dirty="0"/>
              <a:t>provide details of the dates/times required and the minimum requirement in terms of numbers of telescopes (and any particular telescopes).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13638" y="55745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err="1" smtClean="0"/>
              <a:t>OoS</a:t>
            </a:r>
            <a:r>
              <a:rPr lang="en-GB" b="1" u="sng" dirty="0" smtClean="0"/>
              <a:t> Observations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14050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48680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/>
              <a:t>OoS</a:t>
            </a:r>
            <a:r>
              <a:rPr lang="en-GB" b="1" dirty="0"/>
              <a:t> observing blocks </a:t>
            </a:r>
            <a:r>
              <a:rPr lang="en-GB" b="1" dirty="0" smtClean="0"/>
              <a:t>will </a:t>
            </a:r>
            <a:r>
              <a:rPr lang="en-GB" b="1" dirty="0"/>
              <a:t>be no less than 12 hours in duration (although individual observations can be shorter), no more than 144 hours in duration, and occur no more than 10 times per year (up to a maximum of 144 hours</a:t>
            </a:r>
            <a:r>
              <a:rPr lang="en-GB" b="1" dirty="0" smtClean="0"/>
              <a:t>).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84482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 smtClean="0"/>
              <a:t>OoS</a:t>
            </a:r>
            <a:r>
              <a:rPr lang="en-GB" b="1" dirty="0" smtClean="0"/>
              <a:t> </a:t>
            </a:r>
            <a:r>
              <a:rPr lang="en-GB" b="1" dirty="0"/>
              <a:t>proposals </a:t>
            </a:r>
            <a:r>
              <a:rPr lang="en-GB" b="1" dirty="0" smtClean="0"/>
              <a:t>will </a:t>
            </a:r>
            <a:r>
              <a:rPr lang="en-GB" b="1" dirty="0"/>
              <a:t>not request observing time less than 4 months from the date of submission.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6448" y="278092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EVN</a:t>
            </a:r>
            <a:r>
              <a:rPr lang="en-GB" b="1" dirty="0" smtClean="0"/>
              <a:t> </a:t>
            </a:r>
            <a:r>
              <a:rPr lang="en-GB" b="1" dirty="0" err="1" smtClean="0"/>
              <a:t>OoS</a:t>
            </a:r>
            <a:r>
              <a:rPr lang="en-GB" b="1" dirty="0" smtClean="0"/>
              <a:t> observations will </a:t>
            </a:r>
            <a:r>
              <a:rPr lang="en-GB" b="1" dirty="0"/>
              <a:t>be recorded on disk packs separate from those for regular </a:t>
            </a:r>
            <a:r>
              <a:rPr lang="en-GB" b="1" dirty="0" err="1"/>
              <a:t>EVN</a:t>
            </a:r>
            <a:r>
              <a:rPr lang="en-GB" b="1" dirty="0"/>
              <a:t> sessions, to prevent delays in sending data to the </a:t>
            </a:r>
            <a:r>
              <a:rPr lang="en-GB" b="1" dirty="0" err="1"/>
              <a:t>correlator</a:t>
            </a:r>
            <a:r>
              <a:rPr lang="en-GB" b="1" dirty="0"/>
              <a:t>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37483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Frequency Agility</a:t>
            </a:r>
            <a:endParaRPr lang="en-GB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791580" y="548587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Please fill in the </a:t>
            </a:r>
            <a:r>
              <a:rPr lang="en-GB" b="1" dirty="0" err="1" smtClean="0"/>
              <a:t>deki</a:t>
            </a:r>
            <a:r>
              <a:rPr lang="en-GB" b="1" dirty="0" smtClean="0"/>
              <a:t> webpage detailing frequency agility at your antenna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9901" y="4365104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</a:t>
            </a:r>
            <a:r>
              <a:rPr lang="en-GB" b="1" dirty="0" err="1" smtClean="0"/>
              <a:t>EVN</a:t>
            </a:r>
            <a:r>
              <a:rPr lang="en-GB" b="1" dirty="0" smtClean="0"/>
              <a:t> Scheduler is interested in creative ways of combining observations in different frequency sub-sessions and minimising the time for frequency changes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3825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260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Gunn</dc:creator>
  <cp:lastModifiedBy>A. Gunn</cp:lastModifiedBy>
  <cp:revision>2</cp:revision>
  <dcterms:created xsi:type="dcterms:W3CDTF">2014-10-06T07:13:49Z</dcterms:created>
  <dcterms:modified xsi:type="dcterms:W3CDTF">2014-10-06T07:32:44Z</dcterms:modified>
</cp:coreProperties>
</file>